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323" r:id="rId5"/>
    <p:sldId id="266" r:id="rId6"/>
    <p:sldId id="330" r:id="rId7"/>
    <p:sldId id="287" r:id="rId8"/>
    <p:sldId id="329" r:id="rId9"/>
    <p:sldId id="331" r:id="rId10"/>
    <p:sldId id="316" r:id="rId11"/>
    <p:sldId id="326" r:id="rId12"/>
    <p:sldId id="328" r:id="rId13"/>
    <p:sldId id="282" r:id="rId14"/>
    <p:sldId id="327" r:id="rId15"/>
    <p:sldId id="262" r:id="rId16"/>
    <p:sldId id="332" r:id="rId17"/>
    <p:sldId id="338" r:id="rId18"/>
    <p:sldId id="333" r:id="rId19"/>
    <p:sldId id="339" r:id="rId20"/>
    <p:sldId id="334" r:id="rId21"/>
    <p:sldId id="335" r:id="rId22"/>
    <p:sldId id="336" r:id="rId23"/>
    <p:sldId id="337" r:id="rId24"/>
    <p:sldId id="340" r:id="rId25"/>
    <p:sldId id="341" r:id="rId26"/>
    <p:sldId id="342" r:id="rId27"/>
    <p:sldId id="343" r:id="rId28"/>
    <p:sldId id="344" r:id="rId29"/>
    <p:sldId id="345" r:id="rId30"/>
    <p:sldId id="32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3-4573-9A51-D54995229F48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3-4573-9A51-D54995229F4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33-4573-9A51-D54995229F48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33-4573-9A51-D54995229F4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65%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33-4573-9A51-D54995229F4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12.3%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433-4573-9A51-D54995229F4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8%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433-4573-9A51-D54995229F4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4.5%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433-4573-9A51-D54995229F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33-4573-9A51-D54995229F4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D9F87-BFB6-44F2-9424-94C7A47B1D7B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9AE92-C36D-4018-8316-24320FDA4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8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people-holding-each-other-s-hands-3184423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an-wearing-black-and-white-stripe-shirt-looking-at-white-printer-papers-on-the-wall-212286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female-engineer-planning-dam-3862389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of-people-at-the-meeting-3184287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people-holding-each-other-s-hands-3184423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of-people-at-the-meeting-3184287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of-people-at-the-meeting-3184287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top-view-of-people-at-the-meeting-3184287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an-wearing-black-and-white-stripe-shirt-looking-at-white-printer-papers-on-the-wall-212286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an-wearing-black-and-white-stripe-shirt-looking-at-white-printer-papers-on-the-wall-212286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ivil-engineer-planning-dam-3862365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ivil-engineer-planning-dam-3862365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https://www.pexels.com/photo/photo-of-people-holding-each-other-s-hands-3184423/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78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3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8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20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84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66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19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https://www.pexels.com/photo/man-wearing-black-and-white-stripe-shirt-looking-at-white-printer-papers-on-the-wall-212286/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96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59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13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https://www.pexels.com/photo/female-engineer-planning-dam-3862389/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C1C83-8DD6-9846-8834-18F9F949CB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80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https://www.pexels.com/photo/top-view-of-people-at-the-meeting-3184287/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74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https://www.pexels.com/photo/photo-of-people-holding-each-other-s-hands-3184423/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65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https://www.pexels.com/photo/top-view-of-people-at-the-meeting-3184287/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8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https://www.pexels.com/photo/top-view-of-people-at-the-meeting-3184287/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4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https://www.pexels.com/photo/top-view-of-people-at-the-meeting-3184287/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5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https://www.pexels.com/photo/man-wearing-black-and-white-stripe-shirt-looking-at-white-printer-papers-on-the-wall-212286/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2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https://www.pexels.com/photo/man-wearing-black-and-white-stripe-shirt-looking-at-white-printer-papers-on-the-wall-212286/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65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https://www.pexels.com/photo/civil-engineer-planning-dam-3862365/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67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Links: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https://www.pexels.com/photo/civil-engineer-planning-dam-3862365/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9AE92-C36D-4018-8316-24320FDA4F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5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82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377" cy="4497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9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27405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01190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81273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marL="285750" indent="-285750" algn="l">
              <a:buFont typeface="Arial" panose="020B0604020202020204" pitchFamily="34" charset="0"/>
              <a:buChar char="•"/>
              <a:defRPr sz="1600" b="0" i="0" baseline="0"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08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00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64480F-7971-42F5-A7C8-2A4C34B5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B02BC-4183-4091-8E97-77B85D8C1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992D7-CD73-48C6-85FD-BC2812A01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A792B-9FEE-4860-92EE-0B2456A53803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D7AB8-088F-4C3E-BA8A-9C3405BED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BE52B-EDCB-4FC7-9FCD-2148E8F1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ECF1B-08C6-470C-A6BD-FB009BA10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7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isuhitarth/CANADA_US-Used-Cars-Analysis" TargetMode="External"/><Relationship Id="rId5" Type="http://schemas.openxmlformats.org/officeDocument/2006/relationships/hyperlink" Target="https://public.tableau.com/views/USEDCARS-CA-USA/Dashboard3?:language=en-US&amp;publish=yes&amp;:display_count=n&amp;:origin=viz_share_link" TargetMode="Externa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upeshraundal/marketcheck-automotive-data-us-canad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EBDD016-AEBE-45B6-83CB-D658A6B702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0A4DF-3173-45E5-874C-6F0F700B572F}"/>
              </a:ext>
            </a:extLst>
          </p:cNvPr>
          <p:cNvSpPr txBox="1"/>
          <p:nvPr/>
        </p:nvSpPr>
        <p:spPr>
          <a:xfrm>
            <a:off x="3547033" y="4113324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endParaRPr lang="en-US" sz="2800" spc="60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C4815-2844-4FEC-84EF-8C4C980B5DE2}"/>
              </a:ext>
            </a:extLst>
          </p:cNvPr>
          <p:cNvSpPr txBox="1"/>
          <p:nvPr/>
        </p:nvSpPr>
        <p:spPr>
          <a:xfrm>
            <a:off x="3447397" y="2321004"/>
            <a:ext cx="8299125" cy="221599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72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PROJECT</a:t>
            </a:r>
            <a:endParaRPr lang="en-US" sz="7200">
              <a:solidFill>
                <a:schemeClr val="accent6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7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PROPOSAL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760BE7-959F-4E63-9142-F4A998C2A732}"/>
              </a:ext>
            </a:extLst>
          </p:cNvPr>
          <p:cNvSpPr/>
          <p:nvPr/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A3540-FD62-4945-8F59-5D4F9EB8A381}"/>
              </a:ext>
            </a:extLst>
          </p:cNvPr>
          <p:cNvSpPr txBox="1"/>
          <p:nvPr/>
        </p:nvSpPr>
        <p:spPr>
          <a:xfrm>
            <a:off x="3547033" y="1951672"/>
            <a:ext cx="1760354" cy="3693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2400" spc="600">
                <a:latin typeface="Open Sans"/>
                <a:ea typeface="Open Sans"/>
                <a:cs typeface="Open Sans"/>
              </a:rPr>
              <a:t>DAB 203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45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6710867" y="2274720"/>
            <a:ext cx="7672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29A025-8D4D-4F27-B2AC-E820DCF27E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50A3E4-CBD7-45AC-B837-A4F05D04894D}"/>
              </a:ext>
            </a:extLst>
          </p:cNvPr>
          <p:cNvSpPr/>
          <p:nvPr/>
        </p:nvSpPr>
        <p:spPr>
          <a:xfrm>
            <a:off x="9176082" y="0"/>
            <a:ext cx="3015917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8D8C1-6EC6-4885-9E5D-98D081FA3DAB}"/>
              </a:ext>
            </a:extLst>
          </p:cNvPr>
          <p:cNvSpPr/>
          <p:nvPr/>
        </p:nvSpPr>
        <p:spPr>
          <a:xfrm>
            <a:off x="755202" y="144213"/>
            <a:ext cx="4352051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5000" b="1" spc="-3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INITIAL ANALYSIS</a:t>
            </a:r>
            <a:endParaRPr lang="en-US" sz="5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1AE6EA-F78C-41B8-B704-B52D4B6DC46D}"/>
              </a:ext>
            </a:extLst>
          </p:cNvPr>
          <p:cNvSpPr/>
          <p:nvPr/>
        </p:nvSpPr>
        <p:spPr>
          <a:xfrm>
            <a:off x="9318875" y="2274720"/>
            <a:ext cx="2496414" cy="2450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n w="317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initial analysis shows that Ontario has highest frequency of Car Brands followed by Quebec , Alberta and British Columbia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EF9B9-F6C0-4841-A036-9A04E85C9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7" y="1638775"/>
            <a:ext cx="4990761" cy="47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4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6710867" y="2274720"/>
            <a:ext cx="76725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29A025-8D4D-4F27-B2AC-E820DCF27E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50A3E4-CBD7-45AC-B837-A4F05D04894D}"/>
              </a:ext>
            </a:extLst>
          </p:cNvPr>
          <p:cNvSpPr/>
          <p:nvPr/>
        </p:nvSpPr>
        <p:spPr>
          <a:xfrm>
            <a:off x="9176082" y="0"/>
            <a:ext cx="3015917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58D8C1-6EC6-4885-9E5D-98D081FA3DAB}"/>
              </a:ext>
            </a:extLst>
          </p:cNvPr>
          <p:cNvSpPr/>
          <p:nvPr/>
        </p:nvSpPr>
        <p:spPr>
          <a:xfrm>
            <a:off x="755202" y="144213"/>
            <a:ext cx="4352051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5000" b="1" spc="-3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INITIAL ANALYSIS</a:t>
            </a:r>
            <a:endParaRPr lang="en-US" sz="5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1AE6EA-F78C-41B8-B704-B52D4B6DC46D}"/>
              </a:ext>
            </a:extLst>
          </p:cNvPr>
          <p:cNvSpPr/>
          <p:nvPr/>
        </p:nvSpPr>
        <p:spPr>
          <a:xfrm>
            <a:off x="9329507" y="2678758"/>
            <a:ext cx="2496414" cy="1203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n w="317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bar chart shows the percent of car – type in the Canadian market.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EF9B9-F6C0-4841-A036-9A04E85C9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" y="2274720"/>
            <a:ext cx="6074481" cy="289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9" y="-2681"/>
            <a:ext cx="5066046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3080081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8257198" y="164121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 with both countries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7632528" y="1481333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77631" y="-2681"/>
            <a:ext cx="42568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326085" y="953133"/>
            <a:ext cx="0" cy="5303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26085" y="2724474"/>
            <a:ext cx="0" cy="5303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26085" y="4474043"/>
            <a:ext cx="0" cy="53039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">
            <a:extLst>
              <a:ext uri="{FF2B5EF4-FFF2-40B4-BE49-F238E27FC236}">
                <a16:creationId xmlns:a16="http://schemas.microsoft.com/office/drawing/2014/main" id="{2C46E376-7B4A-4531-AB8E-CFC6EFDC9111}"/>
              </a:ext>
            </a:extLst>
          </p:cNvPr>
          <p:cNvSpPr txBox="1">
            <a:spLocks/>
          </p:cNvSpPr>
          <p:nvPr/>
        </p:nvSpPr>
        <p:spPr>
          <a:xfrm>
            <a:off x="8257198" y="3370755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 /Price/ Frequency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3F7BD143-F63D-4DA1-BFF4-89115DC33311}"/>
              </a:ext>
            </a:extLst>
          </p:cNvPr>
          <p:cNvSpPr txBox="1">
            <a:spLocks/>
          </p:cNvSpPr>
          <p:nvPr/>
        </p:nvSpPr>
        <p:spPr>
          <a:xfrm>
            <a:off x="7632528" y="3067721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9AB06313-A133-4D9E-9D3F-98FDFD4D21B4}"/>
              </a:ext>
            </a:extLst>
          </p:cNvPr>
          <p:cNvSpPr txBox="1">
            <a:spLocks/>
          </p:cNvSpPr>
          <p:nvPr/>
        </p:nvSpPr>
        <p:spPr>
          <a:xfrm>
            <a:off x="8257198" y="4671257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Dealership Ranking Through years</a:t>
            </a: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5A7C3598-94FF-4D2D-A748-2E1ADB0EF825}"/>
              </a:ext>
            </a:extLst>
          </p:cNvPr>
          <p:cNvSpPr txBox="1">
            <a:spLocks/>
          </p:cNvSpPr>
          <p:nvPr/>
        </p:nvSpPr>
        <p:spPr>
          <a:xfrm>
            <a:off x="7632528" y="4474043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305178" y="681647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SQL SCRIPTING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6D5A4F2-DD5E-46CE-9BEF-A6CA5C79F1BF}"/>
              </a:ext>
            </a:extLst>
          </p:cNvPr>
          <p:cNvSpPr/>
          <p:nvPr/>
        </p:nvSpPr>
        <p:spPr>
          <a:xfrm>
            <a:off x="3305178" y="1107451"/>
            <a:ext cx="37253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Cleaning and Queries 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58239D90-EE7D-9F4C-AF52-E44844E88B32}"/>
              </a:ext>
            </a:extLst>
          </p:cNvPr>
          <p:cNvSpPr txBox="1">
            <a:spLocks/>
          </p:cNvSpPr>
          <p:nvPr/>
        </p:nvSpPr>
        <p:spPr>
          <a:xfrm>
            <a:off x="3623160" y="478286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Region wise Distribution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AEAD3AC6-14DE-9C49-829D-1BBB04ADB62F}"/>
              </a:ext>
            </a:extLst>
          </p:cNvPr>
          <p:cNvSpPr txBox="1">
            <a:spLocks/>
          </p:cNvSpPr>
          <p:nvPr/>
        </p:nvSpPr>
        <p:spPr>
          <a:xfrm>
            <a:off x="3643707" y="3370755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 State/ Province wise distribution.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3716346" y="1825358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 Country-wise data</a:t>
            </a: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23894320-440C-794E-8495-5DBA5A432B28}"/>
              </a:ext>
            </a:extLst>
          </p:cNvPr>
          <p:cNvSpPr txBox="1">
            <a:spLocks/>
          </p:cNvSpPr>
          <p:nvPr/>
        </p:nvSpPr>
        <p:spPr>
          <a:xfrm>
            <a:off x="3208031" y="1483528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6D7FF522-5954-1140-BF62-1852C4D2A5E5}"/>
              </a:ext>
            </a:extLst>
          </p:cNvPr>
          <p:cNvSpPr txBox="1">
            <a:spLocks/>
          </p:cNvSpPr>
          <p:nvPr/>
        </p:nvSpPr>
        <p:spPr>
          <a:xfrm>
            <a:off x="3199597" y="3067722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</a:t>
            </a: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F964A995-D605-104E-BF01-3FABD65B8E02}"/>
              </a:ext>
            </a:extLst>
          </p:cNvPr>
          <p:cNvSpPr txBox="1">
            <a:spLocks/>
          </p:cNvSpPr>
          <p:nvPr/>
        </p:nvSpPr>
        <p:spPr>
          <a:xfrm>
            <a:off x="3212410" y="4440749"/>
            <a:ext cx="871352" cy="100205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20 BRANDS IN CANADA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" b="6999"/>
          <a:stretch/>
        </p:blipFill>
        <p:spPr>
          <a:xfrm>
            <a:off x="5033771" y="1380710"/>
            <a:ext cx="6307248" cy="5115783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309884" y="1740534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NISSAN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HYUNDAI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TOYOTA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CHEVROLET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HONDA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JEEP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BMW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DODGE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MAZDA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VOLKSWAGEN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RAM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GMC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MERCEDES-BENZ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LEXUS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INFINITI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BUICK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ACURA</a:t>
            </a:r>
          </a:p>
        </p:txBody>
      </p:sp>
    </p:spTree>
    <p:extLst>
      <p:ext uri="{BB962C8B-B14F-4D97-AF65-F5344CB8AC3E}">
        <p14:creationId xmlns:p14="http://schemas.microsoft.com/office/powerpoint/2010/main" val="188901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 CANADA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7"/>
          <a:stretch/>
        </p:blipFill>
        <p:spPr>
          <a:xfrm>
            <a:off x="4839283" y="1014414"/>
            <a:ext cx="7033629" cy="5514974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48273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see top 5 Ford cars sold in Canada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Eclipse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F-150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EXPLORER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403648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" b="4289"/>
          <a:stretch/>
        </p:blipFill>
        <p:spPr>
          <a:xfrm>
            <a:off x="4809462" y="1584252"/>
            <a:ext cx="7024575" cy="4894236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309884" y="1740534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CHEVROLET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TOYOTA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HONDA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NISSAN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JEEP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BMW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HYUNDAI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GMC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MERCEDES-BENZ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RAM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DODGE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SUBARU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LEXUS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VOLKSWAGEN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MAZDA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CADILLAC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ACURA</a:t>
            </a:r>
          </a:p>
        </p:txBody>
      </p:sp>
    </p:spTree>
    <p:extLst>
      <p:ext uri="{BB962C8B-B14F-4D97-AF65-F5344CB8AC3E}">
        <p14:creationId xmlns:p14="http://schemas.microsoft.com/office/powerpoint/2010/main" val="318178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FORD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62" b="8594"/>
          <a:stretch/>
        </p:blipFill>
        <p:spPr>
          <a:xfrm>
            <a:off x="4700588" y="894598"/>
            <a:ext cx="7352153" cy="5320466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309884" y="3118054"/>
            <a:ext cx="2390704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top 5 cars by Ford sold in USA are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F-150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ECLIPSE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EXPLORER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</a:t>
            </a:r>
          </a:p>
          <a:p>
            <a:pPr marL="342900" indent="-342900">
              <a:lnSpc>
                <a:spcPct val="80000"/>
              </a:lnSpc>
              <a:buAutoNum type="arabicParenR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416070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PRICES VS YEARS -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28" y="765544"/>
            <a:ext cx="7185581" cy="5330172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009553" y="1280264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observe that</a:t>
            </a: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years 1992 and 2021 have </a:t>
            </a: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Higher average price of </a:t>
            </a: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vehicles </a:t>
            </a:r>
          </a:p>
          <a:p>
            <a:pPr>
              <a:lnSpc>
                <a:spcPct val="80000"/>
              </a:lnSpc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lowest price point has</a:t>
            </a:r>
          </a:p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Cars from 1996</a:t>
            </a:r>
          </a:p>
        </p:txBody>
      </p:sp>
    </p:spTree>
    <p:extLst>
      <p:ext uri="{BB962C8B-B14F-4D97-AF65-F5344CB8AC3E}">
        <p14:creationId xmlns:p14="http://schemas.microsoft.com/office/powerpoint/2010/main" val="76212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VS YEAR - CANDA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28" y="765544"/>
            <a:ext cx="7185581" cy="5330171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845710"/>
            <a:ext cx="2315279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price for cars from 1995 and 2021 onwards have relatively higher price</a:t>
            </a:r>
          </a:p>
        </p:txBody>
      </p:sp>
    </p:spTree>
    <p:extLst>
      <p:ext uri="{BB962C8B-B14F-4D97-AF65-F5344CB8AC3E}">
        <p14:creationId xmlns:p14="http://schemas.microsoft.com/office/powerpoint/2010/main" val="387136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10 TYPES OF CARS IN CANADA / AVERAGE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04" y="765544"/>
            <a:ext cx="7023827" cy="5330171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845710"/>
            <a:ext cx="2475431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SUV – $ 28,794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SEDAN- $ 20,896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 – $ 38,592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HATCHBACK - $ 18,559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MINIVAN - $ 21,338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COUPE – $ 37,133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WAGON – $ 23,133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CONVERTIBLE – $ 44,428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CARGO VAN –$ 27,276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 MPV –  $10,593</a:t>
            </a:r>
          </a:p>
        </p:txBody>
      </p:sp>
    </p:spTree>
    <p:extLst>
      <p:ext uri="{BB962C8B-B14F-4D97-AF65-F5344CB8AC3E}">
        <p14:creationId xmlns:p14="http://schemas.microsoft.com/office/powerpoint/2010/main" val="87640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5E8F4C45-3358-4662-A407-29EE1BB557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F19057B-7EE7-4F33-9681-3276F1839EEA}"/>
              </a:ext>
            </a:extLst>
          </p:cNvPr>
          <p:cNvSpPr/>
          <p:nvPr/>
        </p:nvSpPr>
        <p:spPr>
          <a:xfrm>
            <a:off x="0" y="0"/>
            <a:ext cx="9144377" cy="4497859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5C2518-F264-4FCA-A5FF-48C87DFC5A9C}"/>
              </a:ext>
            </a:extLst>
          </p:cNvPr>
          <p:cNvGrpSpPr/>
          <p:nvPr/>
        </p:nvGrpSpPr>
        <p:grpSpPr>
          <a:xfrm>
            <a:off x="298594" y="3604081"/>
            <a:ext cx="2629765" cy="2954873"/>
            <a:chOff x="336694" y="3604081"/>
            <a:chExt cx="2629765" cy="2954873"/>
          </a:xfrm>
        </p:grpSpPr>
        <p:sp>
          <p:nvSpPr>
            <p:cNvPr id="18" name="Rectangle 17"/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5F61B5-BD6E-442D-BA58-435206CACD14}"/>
              </a:ext>
            </a:extLst>
          </p:cNvPr>
          <p:cNvGrpSpPr/>
          <p:nvPr/>
        </p:nvGrpSpPr>
        <p:grpSpPr>
          <a:xfrm>
            <a:off x="3265053" y="3604080"/>
            <a:ext cx="2629765" cy="2954873"/>
            <a:chOff x="336694" y="3604081"/>
            <a:chExt cx="2629765" cy="29548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BA00DB-F13B-4568-9D7A-5899C48C6F42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3CC7FC-C61C-4E14-B848-C0DC4AFD5838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3CD8A46-63B4-40E9-865B-B7A7962A83B8}"/>
              </a:ext>
            </a:extLst>
          </p:cNvPr>
          <p:cNvSpPr/>
          <p:nvPr/>
        </p:nvSpPr>
        <p:spPr>
          <a:xfrm>
            <a:off x="298594" y="3660442"/>
            <a:ext cx="2629765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Saharsh Sinha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89BE59-0152-421E-93C8-1E5926B7D4CE}"/>
              </a:ext>
            </a:extLst>
          </p:cNvPr>
          <p:cNvSpPr/>
          <p:nvPr/>
        </p:nvSpPr>
        <p:spPr>
          <a:xfrm>
            <a:off x="9592127" y="2958976"/>
            <a:ext cx="2813054" cy="15388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50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THE</a:t>
            </a:r>
          </a:p>
          <a:p>
            <a:r>
              <a:rPr lang="en-US" sz="5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TEAM</a:t>
            </a:r>
            <a:endParaRPr lang="en-US" sz="5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69DE2B-A617-483E-A98C-44F6A769FFE3}"/>
              </a:ext>
            </a:extLst>
          </p:cNvPr>
          <p:cNvSpPr/>
          <p:nvPr/>
        </p:nvSpPr>
        <p:spPr>
          <a:xfrm>
            <a:off x="3265053" y="3658341"/>
            <a:ext cx="2629765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 err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Hitarth</a:t>
            </a:r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 Mehta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DA9A07-4FE8-4213-9A7F-AE66102E834C}"/>
              </a:ext>
            </a:extLst>
          </p:cNvPr>
          <p:cNvSpPr/>
          <p:nvPr/>
        </p:nvSpPr>
        <p:spPr>
          <a:xfrm>
            <a:off x="298594" y="3938544"/>
            <a:ext cx="2629765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0783417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F278F-02F8-4DB3-9187-3C06B9D3997D}"/>
              </a:ext>
            </a:extLst>
          </p:cNvPr>
          <p:cNvSpPr/>
          <p:nvPr/>
        </p:nvSpPr>
        <p:spPr>
          <a:xfrm>
            <a:off x="3257601" y="3938544"/>
            <a:ext cx="2629765" cy="2769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0776102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F94347A-41A3-4474-8DFA-F6112B2F9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67" y="4411084"/>
            <a:ext cx="1673618" cy="193482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0A4050-F9BF-49EC-A43C-15EC84E4C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803" y="4296818"/>
            <a:ext cx="1579343" cy="20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6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2129782" y="25928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10 TYPES OF CARS IN USA / AVERAGE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04" y="765544"/>
            <a:ext cx="7023827" cy="5330170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SUV -$28,794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SEDAN-$ 20.896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PICKUP- $38,592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CROSSOVER -23,715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HATCHBACK – $18,559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COUPE – $37,133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MINIVAN -$21,338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WAGON- $23,133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CONVERTIBLE - $44,428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CARGO VAN -$ 27,276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0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5844532" y="269049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10 SELLERS IN CANADA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72" y="843018"/>
            <a:ext cx="9170352" cy="5591807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9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8" y="-2681"/>
            <a:ext cx="2012401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1997958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9BCC92-451B-4722-BF43-67FD71DFDB76}"/>
              </a:ext>
            </a:extLst>
          </p:cNvPr>
          <p:cNvSpPr/>
          <p:nvPr/>
        </p:nvSpPr>
        <p:spPr>
          <a:xfrm>
            <a:off x="319625" y="252922"/>
            <a:ext cx="37253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b="1" spc="15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FINDINGS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5844532" y="269049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10 SELLERS IN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72" y="784002"/>
            <a:ext cx="9370378" cy="5816823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8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7" y="-2681"/>
            <a:ext cx="288598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274155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8559157" y="145403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CANADA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3617"/>
          <a:stretch/>
        </p:blipFill>
        <p:spPr>
          <a:xfrm>
            <a:off x="542635" y="1792685"/>
            <a:ext cx="5584473" cy="4529138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1714500" lvl="3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94590-79AD-6E43-A264-3FFDC701E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3" b="4998"/>
          <a:stretch/>
        </p:blipFill>
        <p:spPr>
          <a:xfrm>
            <a:off x="6339250" y="1792685"/>
            <a:ext cx="5698591" cy="4665265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6B06490-6280-B846-BF7C-33A486C57847}"/>
              </a:ext>
            </a:extLst>
          </p:cNvPr>
          <p:cNvSpPr txBox="1">
            <a:spLocks/>
          </p:cNvSpPr>
          <p:nvPr/>
        </p:nvSpPr>
        <p:spPr>
          <a:xfrm>
            <a:off x="2693331" y="151416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C4D984E-D380-1F4A-91BC-7EB165E60145}"/>
              </a:ext>
            </a:extLst>
          </p:cNvPr>
          <p:cNvSpPr txBox="1">
            <a:spLocks/>
          </p:cNvSpPr>
          <p:nvPr/>
        </p:nvSpPr>
        <p:spPr>
          <a:xfrm>
            <a:off x="5630254" y="30397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RANGE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0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7" y="-2681"/>
            <a:ext cx="288598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274155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8607084" y="120259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CANADA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" b="3303"/>
          <a:stretch/>
        </p:blipFill>
        <p:spPr>
          <a:xfrm>
            <a:off x="475800" y="1778397"/>
            <a:ext cx="5477705" cy="4443530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1714500" lvl="3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94590-79AD-6E43-A264-3FFDC701E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7" b="5059"/>
          <a:stretch/>
        </p:blipFill>
        <p:spPr>
          <a:xfrm>
            <a:off x="6778281" y="1778397"/>
            <a:ext cx="5413719" cy="444353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6B06490-6280-B846-BF7C-33A486C57847}"/>
              </a:ext>
            </a:extLst>
          </p:cNvPr>
          <p:cNvSpPr txBox="1">
            <a:spLocks/>
          </p:cNvSpPr>
          <p:nvPr/>
        </p:nvSpPr>
        <p:spPr>
          <a:xfrm>
            <a:off x="2459672" y="1210639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C4D984E-D380-1F4A-91BC-7EB165E60145}"/>
              </a:ext>
            </a:extLst>
          </p:cNvPr>
          <p:cNvSpPr txBox="1">
            <a:spLocks/>
          </p:cNvSpPr>
          <p:nvPr/>
        </p:nvSpPr>
        <p:spPr>
          <a:xfrm>
            <a:off x="5630254" y="30397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MEDIUM RANGE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0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149D8-9B6D-4F44-811F-EE6E2C1B50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76"/>
          <a:stretch/>
        </p:blipFill>
        <p:spPr>
          <a:xfrm>
            <a:off x="-2847" y="-2681"/>
            <a:ext cx="288598" cy="6858000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89DA20-0DF7-4F5F-8B33-465129E74BF2}"/>
              </a:ext>
            </a:extLst>
          </p:cNvPr>
          <p:cNvSpPr/>
          <p:nvPr/>
        </p:nvSpPr>
        <p:spPr>
          <a:xfrm>
            <a:off x="11595" y="0"/>
            <a:ext cx="274155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98208A24-1E9B-094E-B34D-37EA0CC6994F}"/>
              </a:ext>
            </a:extLst>
          </p:cNvPr>
          <p:cNvSpPr txBox="1">
            <a:spLocks/>
          </p:cNvSpPr>
          <p:nvPr/>
        </p:nvSpPr>
        <p:spPr>
          <a:xfrm>
            <a:off x="8607084" y="1202590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CANADA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60E-D519-0840-A7DD-7F0B3E56B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" b="3048"/>
          <a:stretch/>
        </p:blipFill>
        <p:spPr>
          <a:xfrm>
            <a:off x="471641" y="1778397"/>
            <a:ext cx="5759641" cy="4664398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693C0739-770C-3C43-96A2-A022EE952CF2}"/>
              </a:ext>
            </a:extLst>
          </p:cNvPr>
          <p:cNvSpPr txBox="1">
            <a:spLocks/>
          </p:cNvSpPr>
          <p:nvPr/>
        </p:nvSpPr>
        <p:spPr>
          <a:xfrm>
            <a:off x="2459672" y="2664223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CA876A2B-39A9-F24F-AA82-A1F3322508D0}"/>
              </a:ext>
            </a:extLst>
          </p:cNvPr>
          <p:cNvSpPr txBox="1">
            <a:spLocks/>
          </p:cNvSpPr>
          <p:nvPr/>
        </p:nvSpPr>
        <p:spPr>
          <a:xfrm>
            <a:off x="2182294" y="2139501"/>
            <a:ext cx="2517297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marL="1714500" lvl="3" indent="-342900">
              <a:lnSpc>
                <a:spcPct val="80000"/>
              </a:lnSpc>
              <a:buFont typeface="+mj-lt"/>
              <a:buAutoNum type="arabicPeriod"/>
            </a:pPr>
            <a:endParaRPr lang="en-US" sz="1600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160A2-4F57-9642-928B-0C5CBA36B7D5}"/>
              </a:ext>
            </a:extLst>
          </p:cNvPr>
          <p:cNvSpPr txBox="1"/>
          <p:nvPr/>
        </p:nvSpPr>
        <p:spPr>
          <a:xfrm>
            <a:off x="4922874" y="414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94590-79AD-6E43-A264-3FFDC701E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" b="4657"/>
          <a:stretch/>
        </p:blipFill>
        <p:spPr>
          <a:xfrm>
            <a:off x="6368982" y="1778397"/>
            <a:ext cx="5689668" cy="466439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6B06490-6280-B846-BF7C-33A486C57847}"/>
              </a:ext>
            </a:extLst>
          </p:cNvPr>
          <p:cNvSpPr txBox="1">
            <a:spLocks/>
          </p:cNvSpPr>
          <p:nvPr/>
        </p:nvSpPr>
        <p:spPr>
          <a:xfrm>
            <a:off x="2459672" y="1210639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C4D984E-D380-1F4A-91BC-7EB165E60145}"/>
              </a:ext>
            </a:extLst>
          </p:cNvPr>
          <p:cNvSpPr txBox="1">
            <a:spLocks/>
          </p:cNvSpPr>
          <p:nvPr/>
        </p:nvSpPr>
        <p:spPr>
          <a:xfrm>
            <a:off x="5630254" y="303976"/>
            <a:ext cx="3170582" cy="3629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RANGE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2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DD1B21-8B25-477D-B8C7-5C2A5023F4B3}"/>
              </a:ext>
            </a:extLst>
          </p:cNvPr>
          <p:cNvSpPr/>
          <p:nvPr/>
        </p:nvSpPr>
        <p:spPr>
          <a:xfrm>
            <a:off x="499503" y="2491759"/>
            <a:ext cx="4961781" cy="9265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/>
            <a:r>
              <a:rPr lang="en-US" b="1" dirty="0">
                <a:ea typeface="+mn-lt"/>
                <a:cs typeface="+mn-lt"/>
              </a:rPr>
              <a:t> Link to tableau public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latin typeface="Calibri"/>
              <a:ea typeface="Open Sans"/>
              <a:cs typeface="Calibri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endParaRPr lang="en-US" i="1" dirty="0">
              <a:latin typeface="Calibri"/>
              <a:ea typeface="Open Sans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6AAA0-2651-4A0C-BC18-DC079DCFB3E1}"/>
              </a:ext>
            </a:extLst>
          </p:cNvPr>
          <p:cNvSpPr/>
          <p:nvPr/>
        </p:nvSpPr>
        <p:spPr>
          <a:xfrm>
            <a:off x="426320" y="268023"/>
            <a:ext cx="3074588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600" b="1" spc="-300" dirty="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THE DASHBOARD</a:t>
            </a:r>
            <a:endParaRPr lang="en-US" sz="3600" b="1" spc="-300" dirty="0">
              <a:latin typeface="Open Sans ExtraBold"/>
              <a:ea typeface="Open Sans ExtraBold"/>
              <a:cs typeface="Open Sans ExtraBold"/>
            </a:endParaRPr>
          </a:p>
          <a:p>
            <a:r>
              <a:rPr lang="en-US" sz="3600" b="1" spc="-300" dirty="0">
                <a:solidFill>
                  <a:srgbClr val="FFFFFF"/>
                </a:solidFill>
                <a:ea typeface="+mn-lt"/>
                <a:cs typeface="+mn-lt"/>
              </a:rPr>
              <a:t>Dataset Overview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ACF0B-0D65-4F60-AA4E-1AAD664D444F}"/>
              </a:ext>
            </a:extLst>
          </p:cNvPr>
          <p:cNvSpPr/>
          <p:nvPr/>
        </p:nvSpPr>
        <p:spPr>
          <a:xfrm>
            <a:off x="5461284" y="680411"/>
            <a:ext cx="618052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Canada and USA used car dataset 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7DED9AD4-C2A8-4981-945E-5096E1D8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82" y="2203748"/>
            <a:ext cx="1631873" cy="16466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2187A1-EB3B-784C-A0C4-AD23A709B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8023"/>
            <a:ext cx="7315200" cy="151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C1081-531D-B04C-BF02-A4BCEB075144}"/>
              </a:ext>
            </a:extLst>
          </p:cNvPr>
          <p:cNvSpPr txBox="1"/>
          <p:nvPr/>
        </p:nvSpPr>
        <p:spPr>
          <a:xfrm>
            <a:off x="499503" y="2858864"/>
            <a:ext cx="51082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https://public.tableau.com/views/USEDCARS-CA-USA/Dashboard3?:language=en-US&amp;publish=yes&amp;:display_count=n&amp;:origin=viz_share_link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OR Scan the QR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46D98-D5AE-3A45-A6BE-6B4C0E50F158}"/>
              </a:ext>
            </a:extLst>
          </p:cNvPr>
          <p:cNvSpPr txBox="1"/>
          <p:nvPr/>
        </p:nvSpPr>
        <p:spPr>
          <a:xfrm>
            <a:off x="426285" y="5629218"/>
            <a:ext cx="51082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hlinkClick r:id="rId6" tooltip="https://github.com/disuhitarth/canada_us-used-cars-analysis"/>
              </a:rPr>
              <a:t>https://github.com/disuhitarth/CANADA_US-Used-Cars-Analysis</a:t>
            </a:r>
            <a:endParaRPr lang="en-IN" sz="1400" dirty="0"/>
          </a:p>
          <a:p>
            <a:endParaRPr lang="en-US" sz="1400" dirty="0"/>
          </a:p>
          <a:p>
            <a:r>
              <a:rPr lang="en-US" dirty="0"/>
              <a:t>OR Scan the QR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2D498-8D39-1043-B0A8-50B863341487}"/>
              </a:ext>
            </a:extLst>
          </p:cNvPr>
          <p:cNvSpPr/>
          <p:nvPr/>
        </p:nvSpPr>
        <p:spPr>
          <a:xfrm>
            <a:off x="426285" y="5202939"/>
            <a:ext cx="4961781" cy="13420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/>
            <a:r>
              <a:rPr lang="en-US" b="1" dirty="0">
                <a:ea typeface="+mn-lt"/>
                <a:cs typeface="+mn-lt"/>
              </a:rPr>
              <a:t> Link to GitHub</a:t>
            </a:r>
            <a:endParaRPr lang="en-US" dirty="0">
              <a:latin typeface="Calibri"/>
              <a:ea typeface="Open Sans"/>
              <a:cs typeface="Calibri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>
              <a:lnSpc>
                <a:spcPct val="150000"/>
              </a:lnSpc>
            </a:pPr>
            <a:endParaRPr lang="en-US" i="1" dirty="0">
              <a:latin typeface="Calibri"/>
              <a:ea typeface="Open Sans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i="1" dirty="0">
              <a:latin typeface="Calibri"/>
              <a:ea typeface="Open Sans"/>
              <a:cs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E8CED-927B-A744-A81A-0EDC38E28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13" y="4756227"/>
            <a:ext cx="1622942" cy="16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9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EBDD016-AEBE-45B6-83CB-D658A6B702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C4815-2844-4FEC-84EF-8C4C980B5DE2}"/>
              </a:ext>
            </a:extLst>
          </p:cNvPr>
          <p:cNvSpPr txBox="1"/>
          <p:nvPr/>
        </p:nvSpPr>
        <p:spPr>
          <a:xfrm>
            <a:off x="6633511" y="2598003"/>
            <a:ext cx="656236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</a:t>
            </a:r>
          </a:p>
          <a:p>
            <a:r>
              <a:rPr lang="en-US" sz="54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YOU!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760BE7-959F-4E63-9142-F4A998C2A732}"/>
              </a:ext>
            </a:extLst>
          </p:cNvPr>
          <p:cNvSpPr/>
          <p:nvPr/>
        </p:nvSpPr>
        <p:spPr>
          <a:xfrm>
            <a:off x="0" y="0"/>
            <a:ext cx="3080083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2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FB6D71B-2D97-48F3-8625-B0693B8C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23" y="-2927"/>
            <a:ext cx="5704787" cy="3611607"/>
          </a:xfrm>
          <a:prstGeom prst="rect">
            <a:avLst/>
          </a:prstGeom>
        </p:spPr>
      </p:pic>
      <p:pic>
        <p:nvPicPr>
          <p:cNvPr id="5" name="Picture 5" descr="Shape, arrow&#10;&#10;Description automatically generated">
            <a:extLst>
              <a:ext uri="{FF2B5EF4-FFF2-40B4-BE49-F238E27FC236}">
                <a16:creationId xmlns:a16="http://schemas.microsoft.com/office/drawing/2014/main" id="{87161604-712E-4ABB-A019-D0BA7AF7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85" y="-84688"/>
            <a:ext cx="4942787" cy="359444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D769747-580F-4691-9A89-751403541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7" y="3036981"/>
            <a:ext cx="12201250" cy="38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1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371BA8-9A21-4B65-B17A-0D0DA36C0AF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22325A8-A2C1-45A1-8639-A0C675FDE6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itle 3"/>
          <p:cNvSpPr txBox="1">
            <a:spLocks/>
          </p:cNvSpPr>
          <p:nvPr/>
        </p:nvSpPr>
        <p:spPr>
          <a:xfrm>
            <a:off x="6338413" y="348647"/>
            <a:ext cx="1797707" cy="136347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239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“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DD1B21-8B25-477D-B8C7-5C2A5023F4B3}"/>
              </a:ext>
            </a:extLst>
          </p:cNvPr>
          <p:cNvSpPr/>
          <p:nvPr/>
        </p:nvSpPr>
        <p:spPr>
          <a:xfrm>
            <a:off x="6277278" y="1442310"/>
            <a:ext cx="5605946" cy="41120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Due to pandemic public transportation has become risky so we want to look at the current used car market in CANADA &amp; USA. 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Our goal is to see the brands, market presence , price and popularity in the both countries by querying the dataset.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This will help anyone who wish to buy a used car with reasonable price.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We also want to analyze and compare the current market of United States and Canada as per 2021.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6AAA0-2651-4A0C-BC18-DC079DCFB3E1}"/>
              </a:ext>
            </a:extLst>
          </p:cNvPr>
          <p:cNvSpPr/>
          <p:nvPr/>
        </p:nvSpPr>
        <p:spPr>
          <a:xfrm>
            <a:off x="684009" y="2598003"/>
            <a:ext cx="2585129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54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OUR</a:t>
            </a:r>
            <a:endParaRPr lang="en-US">
              <a:solidFill>
                <a:schemeClr val="accent6"/>
              </a:solidFill>
            </a:endParaRPr>
          </a:p>
          <a:p>
            <a:r>
              <a:rPr lang="en-US" sz="54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GOAL</a:t>
            </a:r>
            <a:endParaRPr lang="en-US" sz="54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1B792DE-EA15-4331-AACC-F5396DDF42F5}"/>
              </a:ext>
            </a:extLst>
          </p:cNvPr>
          <p:cNvSpPr txBox="1">
            <a:spLocks/>
          </p:cNvSpPr>
          <p:nvPr/>
        </p:nvSpPr>
        <p:spPr>
          <a:xfrm>
            <a:off x="10904213" y="5822793"/>
            <a:ext cx="1797707" cy="136347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239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“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7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DD1B21-8B25-477D-B8C7-5C2A5023F4B3}"/>
              </a:ext>
            </a:extLst>
          </p:cNvPr>
          <p:cNvSpPr/>
          <p:nvPr/>
        </p:nvSpPr>
        <p:spPr>
          <a:xfrm>
            <a:off x="550109" y="2419890"/>
            <a:ext cx="4961781" cy="42505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https://www.kaggle.com/rupeshraundal/marketcheck-automotive-data-us-canada</a:t>
            </a:r>
            <a:r>
              <a:rPr lang="en-US" dirty="0">
                <a:ea typeface="+mn-lt"/>
                <a:cs typeface="+mn-lt"/>
              </a:rPr>
              <a:t>  </a:t>
            </a:r>
            <a:endParaRPr lang="en-US" dirty="0">
              <a:latin typeface="Calibri"/>
              <a:ea typeface="Open Sans"/>
              <a:cs typeface="Calibri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Data Source Owner</a:t>
            </a:r>
            <a:r>
              <a:rPr lang="en-US" dirty="0">
                <a:ea typeface="+mn-lt"/>
                <a:cs typeface="+mn-lt"/>
              </a:rPr>
              <a:t>- Rupesh </a:t>
            </a:r>
            <a:r>
              <a:rPr lang="en-US" dirty="0" err="1">
                <a:ea typeface="+mn-lt"/>
                <a:cs typeface="+mn-lt"/>
              </a:rPr>
              <a:t>Raundal</a:t>
            </a:r>
            <a:endParaRPr lang="en-US" dirty="0"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Description</a:t>
            </a:r>
            <a:r>
              <a:rPr lang="en-US" dirty="0">
                <a:ea typeface="+mn-lt"/>
                <a:cs typeface="+mn-lt"/>
              </a:rPr>
              <a:t>- </a:t>
            </a:r>
            <a:endParaRPr lang="en-US" dirty="0">
              <a:cs typeface="Calibri"/>
            </a:endParaRPr>
          </a:p>
          <a:p>
            <a:pPr algn="just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Individual listing records show year, make, model and trim, with VIN-level histories, showing the most recent time the car showed up online back to the earliest, with every change that occurred over that time.</a:t>
            </a:r>
          </a:p>
          <a:p>
            <a:pPr algn="just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dataset has the aggregate data from various used car dealers across Canada and United States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i="1" dirty="0">
              <a:latin typeface="Calibri"/>
              <a:ea typeface="Open Sans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6AAA0-2651-4A0C-BC18-DC079DCFB3E1}"/>
              </a:ext>
            </a:extLst>
          </p:cNvPr>
          <p:cNvSpPr/>
          <p:nvPr/>
        </p:nvSpPr>
        <p:spPr>
          <a:xfrm>
            <a:off x="426320" y="268023"/>
            <a:ext cx="3074588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6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DATASET</a:t>
            </a:r>
          </a:p>
          <a:p>
            <a:r>
              <a:rPr lang="en-US" sz="3600" b="1" spc="-300">
                <a:latin typeface="Open Sans ExtraBold"/>
                <a:ea typeface="Open Sans ExtraBold"/>
                <a:cs typeface="Open Sans ExtraBold"/>
              </a:rPr>
              <a:t>SOURCE</a:t>
            </a:r>
          </a:p>
          <a:p>
            <a:r>
              <a:rPr lang="en-US" sz="3600" b="1" spc="-300">
                <a:solidFill>
                  <a:srgbClr val="FFFFFF"/>
                </a:solidFill>
                <a:ea typeface="+mn-lt"/>
                <a:cs typeface="+mn-lt"/>
              </a:rPr>
              <a:t>Dataset Overview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ACF0B-0D65-4F60-AA4E-1AAD664D444F}"/>
              </a:ext>
            </a:extLst>
          </p:cNvPr>
          <p:cNvSpPr/>
          <p:nvPr/>
        </p:nvSpPr>
        <p:spPr>
          <a:xfrm>
            <a:off x="5461284" y="680411"/>
            <a:ext cx="618052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Canada and USA used car dataset </a:t>
            </a:r>
          </a:p>
        </p:txBody>
      </p:sp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0E52C058-4A21-4710-8927-5A0D2E4F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23" y="588635"/>
            <a:ext cx="5288437" cy="2255657"/>
          </a:xfrm>
          <a:prstGeom prst="rect">
            <a:avLst/>
          </a:prstGeom>
        </p:spPr>
      </p:pic>
      <p:pic>
        <p:nvPicPr>
          <p:cNvPr id="15" name="Picture 15" descr="Qr code&#10;&#10;Description automatically generated">
            <a:extLst>
              <a:ext uri="{FF2B5EF4-FFF2-40B4-BE49-F238E27FC236}">
                <a16:creationId xmlns:a16="http://schemas.microsoft.com/office/drawing/2014/main" id="{7DED9AD4-C2A8-4981-945E-5096E1D82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402" y="3010194"/>
            <a:ext cx="3266681" cy="32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371BA8-9A21-4B65-B17A-0D0DA36C0AFC}"/>
              </a:ext>
            </a:extLst>
          </p:cNvPr>
          <p:cNvSpPr/>
          <p:nvPr/>
        </p:nvSpPr>
        <p:spPr>
          <a:xfrm>
            <a:off x="4794712" y="0"/>
            <a:ext cx="7397288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DD1B21-8B25-477D-B8C7-5C2A5023F4B3}"/>
              </a:ext>
            </a:extLst>
          </p:cNvPr>
          <p:cNvSpPr/>
          <p:nvPr/>
        </p:nvSpPr>
        <p:spPr>
          <a:xfrm>
            <a:off x="5122109" y="2184220"/>
            <a:ext cx="6328668" cy="24500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b="1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The data in US dataset </a:t>
            </a:r>
            <a:r>
              <a:rPr lang="en-US" b="1" i="1">
                <a:solidFill>
                  <a:schemeClr val="bg1"/>
                </a:solidFill>
                <a:ea typeface="+mn-lt"/>
                <a:cs typeface="+mn-lt"/>
              </a:rPr>
              <a:t>7,104,304  records and 21 columns and the Canada dataset has 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393,602 and 21 columns.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The dataset has 4 numeric columns and 17 object type columns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i="1">
                <a:solidFill>
                  <a:schemeClr val="bg1"/>
                </a:solidFill>
                <a:latin typeface="Calibri"/>
                <a:ea typeface="Open Sans"/>
                <a:cs typeface="Calibri"/>
              </a:rPr>
              <a:t>The columns have all the specification as per a car 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i="1">
              <a:solidFill>
                <a:schemeClr val="bg1"/>
              </a:solidFill>
              <a:latin typeface="Calibri"/>
              <a:ea typeface="Open Sans"/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b="1" i="1">
              <a:solidFill>
                <a:schemeClr val="bg1"/>
              </a:solidFill>
              <a:latin typeface="Calibri"/>
              <a:ea typeface="Open Sans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6AAA0-2651-4A0C-BC18-DC079DCFB3E1}"/>
              </a:ext>
            </a:extLst>
          </p:cNvPr>
          <p:cNvSpPr/>
          <p:nvPr/>
        </p:nvSpPr>
        <p:spPr>
          <a:xfrm>
            <a:off x="426320" y="268023"/>
            <a:ext cx="3074588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6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DATASET</a:t>
            </a:r>
          </a:p>
          <a:p>
            <a:r>
              <a:rPr lang="en-US" sz="3600" b="1" spc="-300">
                <a:latin typeface="Open Sans ExtraBold"/>
                <a:ea typeface="Open Sans ExtraBold"/>
                <a:cs typeface="Open Sans ExtraBold"/>
              </a:rPr>
              <a:t>OVERVIEW</a:t>
            </a:r>
          </a:p>
          <a:p>
            <a:r>
              <a:rPr lang="en-US" sz="3600" b="1" spc="-300">
                <a:solidFill>
                  <a:srgbClr val="FFFFFF"/>
                </a:solidFill>
                <a:ea typeface="+mn-lt"/>
                <a:cs typeface="+mn-lt"/>
              </a:rPr>
              <a:t>Dataset Overview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548607B-F0DD-418F-9433-33B1115E7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2" y="1565768"/>
            <a:ext cx="3575901" cy="5022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BACF0B-0D65-4F60-AA4E-1AAD664D444F}"/>
              </a:ext>
            </a:extLst>
          </p:cNvPr>
          <p:cNvSpPr/>
          <p:nvPr/>
        </p:nvSpPr>
        <p:spPr>
          <a:xfrm>
            <a:off x="5461284" y="680411"/>
            <a:ext cx="618052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Canada and USA used car dataset </a:t>
            </a:r>
          </a:p>
        </p:txBody>
      </p:sp>
    </p:spTree>
    <p:extLst>
      <p:ext uri="{BB962C8B-B14F-4D97-AF65-F5344CB8AC3E}">
        <p14:creationId xmlns:p14="http://schemas.microsoft.com/office/powerpoint/2010/main" val="134196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841754178"/>
              </p:ext>
            </p:extLst>
          </p:nvPr>
        </p:nvGraphicFramePr>
        <p:xfrm>
          <a:off x="-135717" y="1560689"/>
          <a:ext cx="6100091" cy="4650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14385" y="2111146"/>
            <a:ext cx="2582863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65% Canadians prefer driving for commute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431168" y="2143764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Driving</a:t>
            </a:r>
          </a:p>
        </p:txBody>
      </p:sp>
      <p:cxnSp>
        <p:nvCxnSpPr>
          <p:cNvPr id="10" name="Straight Connector 9"/>
          <p:cNvCxnSpPr>
            <a:endCxn id="17" idx="1"/>
          </p:cNvCxnSpPr>
          <p:nvPr/>
        </p:nvCxnSpPr>
        <p:spPr>
          <a:xfrm>
            <a:off x="6508112" y="2798393"/>
            <a:ext cx="4250851" cy="0"/>
          </a:xfrm>
          <a:prstGeom prst="line">
            <a:avLst/>
          </a:prstGeom>
          <a:ln w="508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08112" y="2798393"/>
            <a:ext cx="2633711" cy="1129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131872" y="2716936"/>
            <a:ext cx="173789" cy="173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8963" y="261372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65%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14385" y="3169978"/>
            <a:ext cx="2582863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12.3 % Canadians prefer carpool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6424260" y="3167584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Carpool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08112" y="3822213"/>
            <a:ext cx="4250851" cy="0"/>
          </a:xfrm>
          <a:prstGeom prst="line">
            <a:avLst/>
          </a:prstGeom>
          <a:ln w="508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08112" y="3822213"/>
            <a:ext cx="201889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440109" y="3746608"/>
            <a:ext cx="173789" cy="1737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8963" y="363754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12.3%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55370" y="4160897"/>
            <a:ext cx="2582863" cy="29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8% of the people rely on Buses</a:t>
            </a:r>
          </a:p>
        </p:txBody>
      </p:sp>
      <p:sp>
        <p:nvSpPr>
          <p:cNvPr id="23" name="Title 4"/>
          <p:cNvSpPr txBox="1">
            <a:spLocks/>
          </p:cNvSpPr>
          <p:nvPr/>
        </p:nvSpPr>
        <p:spPr>
          <a:xfrm>
            <a:off x="6429388" y="4191404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508112" y="4846033"/>
            <a:ext cx="4250851" cy="0"/>
          </a:xfrm>
          <a:prstGeom prst="line">
            <a:avLst/>
          </a:prstGeom>
          <a:ln w="508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6508112" y="4846033"/>
            <a:ext cx="995765" cy="0"/>
          </a:xfrm>
          <a:prstGeom prst="line">
            <a:avLst/>
          </a:pr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419583" y="4770428"/>
            <a:ext cx="173789" cy="1737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8963" y="466136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3798" y="5215222"/>
            <a:ext cx="2582863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4.5%  of people rely on subway or elevated rails.</a:t>
            </a:r>
          </a:p>
        </p:txBody>
      </p:sp>
      <p:sp>
        <p:nvSpPr>
          <p:cNvPr id="30" name="Title 4"/>
          <p:cNvSpPr txBox="1">
            <a:spLocks/>
          </p:cNvSpPr>
          <p:nvPr/>
        </p:nvSpPr>
        <p:spPr>
          <a:xfrm>
            <a:off x="6424260" y="5215223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Subway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508112" y="5869852"/>
            <a:ext cx="4250851" cy="0"/>
          </a:xfrm>
          <a:prstGeom prst="line">
            <a:avLst/>
          </a:prstGeom>
          <a:ln w="5080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08112" y="5869852"/>
            <a:ext cx="706459" cy="0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127676" y="5794247"/>
            <a:ext cx="173789" cy="173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758963" y="568518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4.5%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49779-A249-4318-876E-F62CD6BBE6ED}"/>
              </a:ext>
            </a:extLst>
          </p:cNvPr>
          <p:cNvSpPr/>
          <p:nvPr/>
        </p:nvSpPr>
        <p:spPr>
          <a:xfrm>
            <a:off x="931135" y="791248"/>
            <a:ext cx="6283436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5000" b="1" spc="-3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COMMUTE </a:t>
            </a:r>
            <a:r>
              <a:rPr lang="en-US" sz="5000" b="1" spc="-3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SCENARIO</a:t>
            </a:r>
            <a:r>
              <a:rPr lang="en-US" sz="5000" b="1" spc="-300">
                <a:solidFill>
                  <a:schemeClr val="accent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en-US" sz="5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4" name="Graphic 4" descr="Maple Leaf with solid fill">
            <a:extLst>
              <a:ext uri="{FF2B5EF4-FFF2-40B4-BE49-F238E27FC236}">
                <a16:creationId xmlns:a16="http://schemas.microsoft.com/office/drawing/2014/main" id="{FCE16A17-6462-454D-8F94-6101C0915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4202" y="6386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5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B24BD05-652C-44EA-94FC-A5DC0B92DF38}"/>
              </a:ext>
            </a:extLst>
          </p:cNvPr>
          <p:cNvSpPr/>
          <p:nvPr/>
        </p:nvSpPr>
        <p:spPr>
          <a:xfrm>
            <a:off x="9366930" y="3527196"/>
            <a:ext cx="2467343" cy="333080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BD7FB7-5709-4692-9ED0-93AEF9DD8532}"/>
              </a:ext>
            </a:extLst>
          </p:cNvPr>
          <p:cNvSpPr/>
          <p:nvPr/>
        </p:nvSpPr>
        <p:spPr>
          <a:xfrm>
            <a:off x="6428910" y="3535052"/>
            <a:ext cx="2498765" cy="332294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CF5927-457C-488C-ADEB-F4BECBBECA81}"/>
              </a:ext>
            </a:extLst>
          </p:cNvPr>
          <p:cNvSpPr/>
          <p:nvPr/>
        </p:nvSpPr>
        <p:spPr>
          <a:xfrm>
            <a:off x="3451611" y="3597897"/>
            <a:ext cx="2490909" cy="3260103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E8E33B-2ABE-426B-8733-E5FBCF366889}"/>
              </a:ext>
            </a:extLst>
          </p:cNvPr>
          <p:cNvSpPr/>
          <p:nvPr/>
        </p:nvSpPr>
        <p:spPr>
          <a:xfrm>
            <a:off x="458601" y="3597897"/>
            <a:ext cx="2553754" cy="3260103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5F61B5-BD6E-442D-BA58-435206CACD14}"/>
              </a:ext>
            </a:extLst>
          </p:cNvPr>
          <p:cNvGrpSpPr/>
          <p:nvPr/>
        </p:nvGrpSpPr>
        <p:grpSpPr>
          <a:xfrm>
            <a:off x="461783" y="3559584"/>
            <a:ext cx="2551897" cy="1959269"/>
            <a:chOff x="336694" y="3604081"/>
            <a:chExt cx="2629765" cy="29548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BA00DB-F13B-4568-9D7A-5899C48C6F42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3CC7FC-C61C-4E14-B848-C0DC4AFD5838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6FB919-1533-465C-BA7C-CED8CED274A1}"/>
              </a:ext>
            </a:extLst>
          </p:cNvPr>
          <p:cNvGrpSpPr/>
          <p:nvPr/>
        </p:nvGrpSpPr>
        <p:grpSpPr>
          <a:xfrm>
            <a:off x="6426184" y="3526211"/>
            <a:ext cx="2490714" cy="1992638"/>
            <a:chOff x="336694" y="3604081"/>
            <a:chExt cx="2629765" cy="295487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57C767-95CE-4B2C-A947-05F549A4327E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16C74D-DB5F-480F-85E3-A61490CB0C8A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89BE59-0152-421E-93C8-1E5926B7D4CE}"/>
              </a:ext>
            </a:extLst>
          </p:cNvPr>
          <p:cNvSpPr/>
          <p:nvPr/>
        </p:nvSpPr>
        <p:spPr>
          <a:xfrm>
            <a:off x="5546318" y="1099506"/>
            <a:ext cx="2813054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40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OUR</a:t>
            </a:r>
          </a:p>
          <a:p>
            <a:r>
              <a:rPr 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APPROACH</a:t>
            </a:r>
            <a:endParaRPr 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B005-7837-4D13-B20B-47E6692A415F}"/>
              </a:ext>
            </a:extLst>
          </p:cNvPr>
          <p:cNvSpPr/>
          <p:nvPr/>
        </p:nvSpPr>
        <p:spPr>
          <a:xfrm>
            <a:off x="522897" y="4199635"/>
            <a:ext cx="2351801" cy="9886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The data set contains updated records of used cars in Canada and USA. The data set is updated latest to May 2021 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69DE2B-A617-483E-A98C-44F6A769FFE3}"/>
              </a:ext>
            </a:extLst>
          </p:cNvPr>
          <p:cNvSpPr/>
          <p:nvPr/>
        </p:nvSpPr>
        <p:spPr>
          <a:xfrm>
            <a:off x="383915" y="360272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DATA</a:t>
            </a:r>
            <a:endParaRPr lang="en-US" sz="2000">
              <a:solidFill>
                <a:schemeClr val="accent6"/>
              </a:solidFill>
              <a:cs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A7AAA9-EF84-42D8-83F1-4DFAE76DCD3B}"/>
              </a:ext>
            </a:extLst>
          </p:cNvPr>
          <p:cNvSpPr/>
          <p:nvPr/>
        </p:nvSpPr>
        <p:spPr>
          <a:xfrm>
            <a:off x="6286129" y="360272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SQL SCRIPTS</a:t>
            </a:r>
            <a:endParaRPr lang="en-US" sz="2000">
              <a:solidFill>
                <a:schemeClr val="accent6"/>
              </a:solidFill>
              <a:cs typeface="Calibr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CB9C7F-E8CD-487C-BB42-1646CE77D9B6}"/>
              </a:ext>
            </a:extLst>
          </p:cNvPr>
          <p:cNvGrpSpPr/>
          <p:nvPr/>
        </p:nvGrpSpPr>
        <p:grpSpPr>
          <a:xfrm>
            <a:off x="9335132" y="3526210"/>
            <a:ext cx="2490714" cy="1992639"/>
            <a:chOff x="336694" y="3604081"/>
            <a:chExt cx="2629765" cy="295487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12C14A-0732-4BCC-9F2B-99154FDF55D0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DD5464-9CF8-4D2E-A734-13CD1628D8D3}"/>
                </a:ext>
              </a:extLst>
            </p:cNvPr>
            <p:cNvCxnSpPr>
              <a:cxnSpLocks/>
            </p:cNvCxnSpPr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6E74A89-218B-4B11-9AEB-B057EF9610DF}"/>
              </a:ext>
            </a:extLst>
          </p:cNvPr>
          <p:cNvSpPr/>
          <p:nvPr/>
        </p:nvSpPr>
        <p:spPr>
          <a:xfrm>
            <a:off x="9267384" y="3602720"/>
            <a:ext cx="2629765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DASHBOARD / USABLE APP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E327B6-841B-4C53-983C-6421410283EE}"/>
              </a:ext>
            </a:extLst>
          </p:cNvPr>
          <p:cNvGrpSpPr/>
          <p:nvPr/>
        </p:nvGrpSpPr>
        <p:grpSpPr>
          <a:xfrm>
            <a:off x="3450490" y="3559582"/>
            <a:ext cx="2490714" cy="1959267"/>
            <a:chOff x="336694" y="3604081"/>
            <a:chExt cx="2629765" cy="295487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CDDEA7-F83E-4573-A620-E15EB1A89B32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B64934-F377-4974-9C73-4CE96E7A46EE}"/>
                </a:ext>
              </a:extLst>
            </p:cNvPr>
            <p:cNvCxnSpPr>
              <a:cxnSpLocks/>
            </p:cNvCxnSpPr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FB72EA5-08E6-474A-B4AA-1F94C56809E8}"/>
              </a:ext>
            </a:extLst>
          </p:cNvPr>
          <p:cNvSpPr/>
          <p:nvPr/>
        </p:nvSpPr>
        <p:spPr>
          <a:xfrm>
            <a:off x="3560659" y="4199635"/>
            <a:ext cx="2273933" cy="9894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We will use python to do initial EDA and SQL for data cleanup. The goal of cleanup is to make sure to get rid of  inconsistencies 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E64C6C-F7B0-4287-96E1-E3DA4A11CE03}"/>
              </a:ext>
            </a:extLst>
          </p:cNvPr>
          <p:cNvSpPr/>
          <p:nvPr/>
        </p:nvSpPr>
        <p:spPr>
          <a:xfrm>
            <a:off x="3382742" y="360272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DATA CLEANING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7503F8-7D9A-47F3-A5DB-8C760DCB6E3B}"/>
              </a:ext>
            </a:extLst>
          </p:cNvPr>
          <p:cNvSpPr/>
          <p:nvPr/>
        </p:nvSpPr>
        <p:spPr>
          <a:xfrm>
            <a:off x="6536352" y="4199635"/>
            <a:ext cx="2273933" cy="9886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Our Analysis will include  MYSQL queries to look deeper in data to find relevant pattern and tunnel the results.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C931D3-0467-4FC9-9020-655466FAF55B}"/>
              </a:ext>
            </a:extLst>
          </p:cNvPr>
          <p:cNvSpPr/>
          <p:nvPr/>
        </p:nvSpPr>
        <p:spPr>
          <a:xfrm>
            <a:off x="9445301" y="4216321"/>
            <a:ext cx="2273933" cy="735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Post SQL scripting we aim to provide an interactive dashboard/ app for the users to interact.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40745-2858-6D49-9AB7-C9625C35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215252"/>
            <a:ext cx="4840287" cy="29996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750626-F4C4-1748-8CA0-3181B86F7D9D}"/>
              </a:ext>
            </a:extLst>
          </p:cNvPr>
          <p:cNvSpPr/>
          <p:nvPr/>
        </p:nvSpPr>
        <p:spPr>
          <a:xfrm rot="5400000">
            <a:off x="493300" y="-35159"/>
            <a:ext cx="2999614" cy="350043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Playbook">
            <a:extLst>
              <a:ext uri="{FF2B5EF4-FFF2-40B4-BE49-F238E27FC236}">
                <a16:creationId xmlns:a16="http://schemas.microsoft.com/office/drawing/2014/main" id="{35E9D83F-7879-423C-9E6C-7E6EA6310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3300" y="5728910"/>
            <a:ext cx="914400" cy="914400"/>
          </a:xfrm>
          <a:prstGeom prst="rect">
            <a:avLst/>
          </a:prstGeom>
        </p:spPr>
      </p:pic>
      <p:pic>
        <p:nvPicPr>
          <p:cNvPr id="6" name="Graphic 5" descr="Bullseye">
            <a:extLst>
              <a:ext uri="{FF2B5EF4-FFF2-40B4-BE49-F238E27FC236}">
                <a16:creationId xmlns:a16="http://schemas.microsoft.com/office/drawing/2014/main" id="{F3F85E98-ACCC-44C0-80D2-A96948206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7671" y="5731464"/>
            <a:ext cx="914400" cy="914400"/>
          </a:xfrm>
          <a:prstGeom prst="rect">
            <a:avLst/>
          </a:prstGeom>
        </p:spPr>
      </p:pic>
      <p:pic>
        <p:nvPicPr>
          <p:cNvPr id="7" name="Graphic 6" descr="Presentation with bar chart">
            <a:extLst>
              <a:ext uri="{FF2B5EF4-FFF2-40B4-BE49-F238E27FC236}">
                <a16:creationId xmlns:a16="http://schemas.microsoft.com/office/drawing/2014/main" id="{DB0DEF06-CF87-41BB-A2DC-F2952578A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3130" y="5730730"/>
            <a:ext cx="914400" cy="914400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BFFF851E-E41F-4A25-B357-76DBA9F558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060" y="5678864"/>
            <a:ext cx="975674" cy="9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75F61B5-BD6E-442D-BA58-435206CACD14}"/>
              </a:ext>
            </a:extLst>
          </p:cNvPr>
          <p:cNvGrpSpPr/>
          <p:nvPr/>
        </p:nvGrpSpPr>
        <p:grpSpPr>
          <a:xfrm>
            <a:off x="461783" y="3559584"/>
            <a:ext cx="2639339" cy="2696285"/>
            <a:chOff x="336694" y="3604081"/>
            <a:chExt cx="2629765" cy="29548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BA00DB-F13B-4568-9D7A-5899C48C6F42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3CC7FC-C61C-4E14-B848-C0DC4AFD5838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6FB919-1533-465C-BA7C-CED8CED274A1}"/>
              </a:ext>
            </a:extLst>
          </p:cNvPr>
          <p:cNvGrpSpPr/>
          <p:nvPr/>
        </p:nvGrpSpPr>
        <p:grpSpPr>
          <a:xfrm>
            <a:off x="4727299" y="3563687"/>
            <a:ext cx="2628123" cy="2767129"/>
            <a:chOff x="336694" y="3604081"/>
            <a:chExt cx="2629765" cy="295487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D57C767-95CE-4B2C-A947-05F549A4327E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16C74D-DB5F-480F-85E3-A61490CB0C8A}"/>
                </a:ext>
              </a:extLst>
            </p:cNvPr>
            <p:cNvCxnSpPr/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489BE59-0152-421E-93C8-1E5926B7D4CE}"/>
              </a:ext>
            </a:extLst>
          </p:cNvPr>
          <p:cNvSpPr/>
          <p:nvPr/>
        </p:nvSpPr>
        <p:spPr>
          <a:xfrm>
            <a:off x="5546318" y="1099506"/>
            <a:ext cx="2813054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4000" b="1" spc="-300">
                <a:solidFill>
                  <a:schemeClr val="accent6"/>
                </a:solidFill>
                <a:latin typeface="Open Sans ExtraBold"/>
                <a:ea typeface="Open Sans ExtraBold"/>
                <a:cs typeface="Open Sans ExtraBold"/>
              </a:rPr>
              <a:t>Task </a:t>
            </a:r>
          </a:p>
          <a:p>
            <a:r>
              <a:rPr lang="en-US" sz="4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/>
                <a:ea typeface="Open Sans ExtraBold"/>
                <a:cs typeface="Open Sans ExtraBold"/>
              </a:rPr>
              <a:t>Distribution</a:t>
            </a:r>
            <a:endParaRPr lang="en-US" sz="4000" b="1" spc="-30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2BB005-7837-4D13-B20B-47E6692A415F}"/>
              </a:ext>
            </a:extLst>
          </p:cNvPr>
          <p:cNvSpPr/>
          <p:nvPr/>
        </p:nvSpPr>
        <p:spPr>
          <a:xfrm>
            <a:off x="522897" y="4199635"/>
            <a:ext cx="2351801" cy="735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This task involves Data Cleaning , Removing unnecessary records and Inserting it into the Database Table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69DE2B-A617-483E-A98C-44F6A769FFE3}"/>
              </a:ext>
            </a:extLst>
          </p:cNvPr>
          <p:cNvSpPr/>
          <p:nvPr/>
        </p:nvSpPr>
        <p:spPr>
          <a:xfrm>
            <a:off x="383915" y="360272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DATA Preprocessing</a:t>
            </a:r>
            <a:endParaRPr lang="en-US" sz="2000">
              <a:solidFill>
                <a:schemeClr val="accent6"/>
              </a:solidFill>
              <a:cs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A7AAA9-EF84-42D8-83F1-4DFAE76DCD3B}"/>
              </a:ext>
            </a:extLst>
          </p:cNvPr>
          <p:cNvSpPr/>
          <p:nvPr/>
        </p:nvSpPr>
        <p:spPr>
          <a:xfrm>
            <a:off x="4587244" y="3640196"/>
            <a:ext cx="2629765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SQL SCRIPTS Management</a:t>
            </a:r>
            <a:endParaRPr lang="en-US" sz="2000">
              <a:solidFill>
                <a:schemeClr val="accent6"/>
              </a:solidFill>
              <a:cs typeface="Calibr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CB9C7F-E8CD-487C-BB42-1646CE77D9B6}"/>
              </a:ext>
            </a:extLst>
          </p:cNvPr>
          <p:cNvGrpSpPr/>
          <p:nvPr/>
        </p:nvGrpSpPr>
        <p:grpSpPr>
          <a:xfrm>
            <a:off x="9335132" y="3526210"/>
            <a:ext cx="2507400" cy="2760200"/>
            <a:chOff x="336694" y="3604081"/>
            <a:chExt cx="2629765" cy="295487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012C14A-0732-4BCC-9F2B-99154FDF55D0}"/>
                </a:ext>
              </a:extLst>
            </p:cNvPr>
            <p:cNvSpPr/>
            <p:nvPr/>
          </p:nvSpPr>
          <p:spPr>
            <a:xfrm>
              <a:off x="336694" y="3604081"/>
              <a:ext cx="2629765" cy="2954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DD5464-9CF8-4D2E-A734-13CD1628D8D3}"/>
                </a:ext>
              </a:extLst>
            </p:cNvPr>
            <p:cNvCxnSpPr>
              <a:cxnSpLocks/>
            </p:cNvCxnSpPr>
            <p:nvPr/>
          </p:nvCxnSpPr>
          <p:spPr>
            <a:xfrm>
              <a:off x="336694" y="3621133"/>
              <a:ext cx="767255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6E74A89-218B-4B11-9AEB-B057EF9610DF}"/>
              </a:ext>
            </a:extLst>
          </p:cNvPr>
          <p:cNvSpPr/>
          <p:nvPr/>
        </p:nvSpPr>
        <p:spPr>
          <a:xfrm>
            <a:off x="9267384" y="3602720"/>
            <a:ext cx="2629765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DASHBOARD(FE)  OR USABLE APP Creation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7503F8-7D9A-47F3-A5DB-8C760DCB6E3B}"/>
              </a:ext>
            </a:extLst>
          </p:cNvPr>
          <p:cNvSpPr/>
          <p:nvPr/>
        </p:nvSpPr>
        <p:spPr>
          <a:xfrm>
            <a:off x="4837467" y="4237111"/>
            <a:ext cx="2273933" cy="12425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This task involves writing script to insert data into the table, creating and updating table, writing reusable stored procedure and query optimization script.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C931D3-0467-4FC9-9020-655466FAF55B}"/>
              </a:ext>
            </a:extLst>
          </p:cNvPr>
          <p:cNvSpPr/>
          <p:nvPr/>
        </p:nvSpPr>
        <p:spPr>
          <a:xfrm>
            <a:off x="9445301" y="4216321"/>
            <a:ext cx="2273933" cy="9886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100">
                <a:latin typeface="Open Sans"/>
                <a:ea typeface="Open Sans"/>
                <a:cs typeface="Open Sans"/>
              </a:rPr>
              <a:t>This step involves user interactive Front-end creation for  better visualization of our processed data.</a:t>
            </a:r>
          </a:p>
        </p:txBody>
      </p:sp>
      <p:pic>
        <p:nvPicPr>
          <p:cNvPr id="3" name="Picture 2" descr="A picture containing text, indoor, appliance&#10;&#10;Description automatically generated">
            <a:extLst>
              <a:ext uri="{FF2B5EF4-FFF2-40B4-BE49-F238E27FC236}">
                <a16:creationId xmlns:a16="http://schemas.microsoft.com/office/drawing/2014/main" id="{ECB40745-2858-6D49-9AB7-C9625C35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85" y="215252"/>
            <a:ext cx="4416598" cy="29996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6750626-F4C4-1748-8CA0-3181B86F7D9D}"/>
              </a:ext>
            </a:extLst>
          </p:cNvPr>
          <p:cNvSpPr/>
          <p:nvPr/>
        </p:nvSpPr>
        <p:spPr>
          <a:xfrm rot="5400000">
            <a:off x="-64453" y="530449"/>
            <a:ext cx="2991760" cy="239278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EB36A-4261-4CB1-AFF9-A03231463C81}"/>
              </a:ext>
            </a:extLst>
          </p:cNvPr>
          <p:cNvSpPr/>
          <p:nvPr/>
        </p:nvSpPr>
        <p:spPr>
          <a:xfrm>
            <a:off x="421390" y="5701342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Saharsh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2F43BD-096D-4A7A-BB1D-DD6F81E2EB8D}"/>
              </a:ext>
            </a:extLst>
          </p:cNvPr>
          <p:cNvSpPr/>
          <p:nvPr/>
        </p:nvSpPr>
        <p:spPr>
          <a:xfrm>
            <a:off x="4731061" y="5701341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Hitarth &amp; Saharsh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F6CAFA-BE92-41F9-A28C-E50B3BC6F32C}"/>
              </a:ext>
            </a:extLst>
          </p:cNvPr>
          <p:cNvSpPr/>
          <p:nvPr/>
        </p:nvSpPr>
        <p:spPr>
          <a:xfrm>
            <a:off x="9215618" y="5701340"/>
            <a:ext cx="2629765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Open Sans bold"/>
                <a:ea typeface="Open Sans bold"/>
                <a:cs typeface="Open Sans bold"/>
              </a:rPr>
              <a:t>Hitarth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73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0085-business-presentation-10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76E5F5D92E404D91A1CF69260BE1A6" ma:contentTypeVersion="6" ma:contentTypeDescription="Create a new document." ma:contentTypeScope="" ma:versionID="9ae98b76fa368e6056c390053ce9ab20">
  <xsd:schema xmlns:xsd="http://www.w3.org/2001/XMLSchema" xmlns:xs="http://www.w3.org/2001/XMLSchema" xmlns:p="http://schemas.microsoft.com/office/2006/metadata/properties" xmlns:ns2="54fde88d-f185-419e-8389-8fa1524dba11" targetNamespace="http://schemas.microsoft.com/office/2006/metadata/properties" ma:root="true" ma:fieldsID="971872b5dd4424fb37e3808ff3ffb520" ns2:_="">
    <xsd:import namespace="54fde88d-f185-419e-8389-8fa1524dba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fde88d-f185-419e-8389-8fa1524dba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08984E-9854-475F-A1CA-B5C8F630119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E51DFC2-9395-4FE8-A98A-6A2CFBDF37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C3C46A-85EE-4E2B-98DA-E7431428E93B}"/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1274</Words>
  <Application>Microsoft Macintosh PowerPoint</Application>
  <PresentationFormat>Widescreen</PresentationFormat>
  <Paragraphs>317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Bebas Neue</vt:lpstr>
      <vt:lpstr>Calibri</vt:lpstr>
      <vt:lpstr>Calibri Light</vt:lpstr>
      <vt:lpstr>Open Sans</vt:lpstr>
      <vt:lpstr>Open Sans bold</vt:lpstr>
      <vt:lpstr>Open Sans ExtraBold</vt:lpstr>
      <vt:lpstr>Source Sans Pro</vt:lpstr>
      <vt:lpstr>30085-business-presentation-10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30085-business-presentation-10</dc:title>
  <dc:creator/>
  <cp:lastModifiedBy>Saharsh Sinha</cp:lastModifiedBy>
  <cp:revision>13</cp:revision>
  <dcterms:created xsi:type="dcterms:W3CDTF">2020-05-30T05:37:50Z</dcterms:created>
  <dcterms:modified xsi:type="dcterms:W3CDTF">2021-12-07T16:46:04Z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0x0101008476E5F5D92E404D91A1CF69260BE1A6</vt:lpwstr>
  </property>
</Properties>
</file>